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28800425" cy="43200638"/>
  <p:notesSz cx="6858000" cy="9144000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</p:embeddedFontLst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41248E-2829-FB91-0D31-C9EB5D177B1C}" name="Edemilson Brandão" initials="EB" userId="513c18c187762b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1626" y="12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71917" y="623888"/>
            <a:ext cx="20023686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9" y="10186949"/>
            <a:ext cx="13217524" cy="91817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456204" y="6562620"/>
            <a:ext cx="10439400" cy="738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39888" y="9888432"/>
            <a:ext cx="13555716" cy="14093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0448588"/>
            <a:ext cx="13217525" cy="1097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4339888" y="24812625"/>
            <a:ext cx="13555716" cy="15338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17475200" y="7504113"/>
            <a:ext cx="10420350" cy="827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</a:lstStyle>
          <a:p>
            <a:pPr lvl="0"/>
            <a:r>
              <a:rPr lang="pt-BR" dirty="0"/>
              <a:t>Orientador: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0713025"/>
            <a:ext cx="27271662" cy="1987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20"/>
          </p:nvPr>
        </p:nvSpPr>
        <p:spPr>
          <a:xfrm>
            <a:off x="623888" y="31421388"/>
            <a:ext cx="13217525" cy="872966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21" hasCustomPrompt="1"/>
          </p:nvPr>
        </p:nvSpPr>
        <p:spPr>
          <a:xfrm>
            <a:off x="623888" y="623888"/>
            <a:ext cx="6525057" cy="66767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pt-B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3176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887" y="623888"/>
            <a:ext cx="27271717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9" y="6614400"/>
            <a:ext cx="13217524" cy="91817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456204" y="6562620"/>
            <a:ext cx="10439400" cy="893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16396771"/>
            <a:ext cx="13217526" cy="1089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14339888" y="16396771"/>
            <a:ext cx="13555716" cy="55515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4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4339888" y="22507599"/>
            <a:ext cx="13555716" cy="4780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5" name="Espaço Reservado para Imagem 17"/>
          <p:cNvSpPr>
            <a:spLocks noGrp="1"/>
          </p:cNvSpPr>
          <p:nvPr>
            <p:ph type="pic" sz="quarter" idx="17"/>
          </p:nvPr>
        </p:nvSpPr>
        <p:spPr>
          <a:xfrm>
            <a:off x="623887" y="27847779"/>
            <a:ext cx="27271717" cy="122837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339888" y="8951913"/>
            <a:ext cx="13555662" cy="6844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Objetivos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7456150" y="7596188"/>
            <a:ext cx="10439400" cy="796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Orientador: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40586025"/>
            <a:ext cx="21072330" cy="2249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21" hasCustomPrompt="1"/>
          </p:nvPr>
        </p:nvSpPr>
        <p:spPr>
          <a:xfrm>
            <a:off x="22028150" y="37906325"/>
            <a:ext cx="5867400" cy="5294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pt-B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8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13709" y="623888"/>
            <a:ext cx="23281895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3708" y="6562621"/>
            <a:ext cx="23281895" cy="4018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10" name="Espaço Reservado para Imagem 7"/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623888"/>
            <a:ext cx="3698875" cy="2867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pt-BR" dirty="0"/>
              <a:t>Logo</a:t>
            </a:r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0553200"/>
            <a:ext cx="13555716" cy="10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36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13708" y="11120666"/>
            <a:ext cx="23281896" cy="5697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13709" y="17781814"/>
            <a:ext cx="23281894" cy="48822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4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4613707" y="23627441"/>
            <a:ext cx="23281895" cy="523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5" name="Espaço Reservado para Imagem 17"/>
          <p:cNvSpPr>
            <a:spLocks noGrp="1"/>
          </p:cNvSpPr>
          <p:nvPr>
            <p:ph type="pic" sz="quarter" idx="17"/>
          </p:nvPr>
        </p:nvSpPr>
        <p:spPr>
          <a:xfrm>
            <a:off x="4613707" y="29895241"/>
            <a:ext cx="23281895" cy="96271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41911588"/>
            <a:ext cx="13549312" cy="960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Orientador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14982825" y="40552688"/>
            <a:ext cx="12912725" cy="2319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98738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3889" y="623888"/>
            <a:ext cx="27271716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7276628"/>
            <a:ext cx="13217525" cy="91817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11" name="Espaço Reservado para Imagem 7"/>
          <p:cNvSpPr>
            <a:spLocks noGrp="1"/>
          </p:cNvSpPr>
          <p:nvPr>
            <p:ph type="pic" sz="quarter" idx="12" hasCustomPrompt="1"/>
          </p:nvPr>
        </p:nvSpPr>
        <p:spPr>
          <a:xfrm>
            <a:off x="24196729" y="39679317"/>
            <a:ext cx="3698875" cy="2867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pt-BR" dirty="0"/>
              <a:t>Logo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5790863" y="6562620"/>
            <a:ext cx="12104741" cy="893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3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39888" y="9888432"/>
            <a:ext cx="13555716" cy="14093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7360806"/>
            <a:ext cx="13217525" cy="11896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5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4339888" y="32196505"/>
            <a:ext cx="13555716" cy="7060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6" name="Espaço Reservado para Imagem 17"/>
          <p:cNvSpPr>
            <a:spLocks noGrp="1"/>
          </p:cNvSpPr>
          <p:nvPr>
            <p:ph type="pic" sz="quarter" idx="17"/>
          </p:nvPr>
        </p:nvSpPr>
        <p:spPr>
          <a:xfrm>
            <a:off x="623888" y="17712091"/>
            <a:ext cx="13217525" cy="880550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 sz="5000" baseline="0"/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Gráfico 17"/>
          <p:cNvSpPr>
            <a:spLocks noGrp="1"/>
          </p:cNvSpPr>
          <p:nvPr>
            <p:ph type="chart" sz="quarter" idx="18"/>
          </p:nvPr>
        </p:nvSpPr>
        <p:spPr>
          <a:xfrm>
            <a:off x="14339888" y="24736425"/>
            <a:ext cx="13555662" cy="6786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defRPr sz="5000" baseline="0"/>
            </a:lvl1pPr>
          </a:lstStyle>
          <a:p>
            <a:r>
              <a:rPr lang="pt-BR"/>
              <a:t>Clique no ícone para adicionar gráfico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790863" y="7456488"/>
            <a:ext cx="12104687" cy="998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</a:lstStyle>
          <a:p>
            <a:pPr lvl="0"/>
            <a:r>
              <a:rPr lang="pt-BR" dirty="0"/>
              <a:t>Orientador: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9679563"/>
            <a:ext cx="22904450" cy="286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03551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4517" y="623888"/>
            <a:ext cx="23442212" cy="340677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4517" y="5297579"/>
            <a:ext cx="12482513" cy="8002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13" name="Espaço Reservado para Imagem 7"/>
          <p:cNvSpPr>
            <a:spLocks noGrp="1"/>
          </p:cNvSpPr>
          <p:nvPr>
            <p:ph type="pic" sz="quarter" idx="12" hasCustomPrompt="1"/>
          </p:nvPr>
        </p:nvSpPr>
        <p:spPr>
          <a:xfrm>
            <a:off x="24196729" y="623888"/>
            <a:ext cx="3698875" cy="286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r>
              <a:rPr lang="pt-BR" dirty="0"/>
              <a:t>Logo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456204" y="4861070"/>
            <a:ext cx="10439400" cy="8363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5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39888" y="8266945"/>
            <a:ext cx="13555716" cy="10732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54518" y="14749462"/>
            <a:ext cx="12482512" cy="1097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4339888" y="29122253"/>
            <a:ext cx="13555716" cy="11028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8" name="Espaço Reservado para Imagem 17"/>
          <p:cNvSpPr>
            <a:spLocks noGrp="1"/>
          </p:cNvSpPr>
          <p:nvPr>
            <p:ph type="pic" sz="quarter" idx="17"/>
          </p:nvPr>
        </p:nvSpPr>
        <p:spPr>
          <a:xfrm>
            <a:off x="14339889" y="20235862"/>
            <a:ext cx="13555716" cy="7649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SmartArt 19"/>
          <p:cNvSpPr>
            <a:spLocks noGrp="1"/>
          </p:cNvSpPr>
          <p:nvPr>
            <p:ph type="dgm" sz="quarter" idx="18"/>
          </p:nvPr>
        </p:nvSpPr>
        <p:spPr>
          <a:xfrm>
            <a:off x="754518" y="27886025"/>
            <a:ext cx="12482512" cy="12265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r>
              <a:rPr lang="pt-BR"/>
              <a:t>Clique no ícone para adicionar elemento gráfico SmartArt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754063" y="40479663"/>
            <a:ext cx="27141487" cy="2181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15333663" y="6259513"/>
            <a:ext cx="12561887" cy="771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</a:lstStyle>
          <a:p>
            <a:pPr lvl="0"/>
            <a:r>
              <a:rPr lang="pt-BR" dirty="0"/>
              <a:t>Orientador:</a:t>
            </a:r>
          </a:p>
        </p:txBody>
      </p:sp>
    </p:spTree>
    <p:extLst>
      <p:ext uri="{BB962C8B-B14F-4D97-AF65-F5344CB8AC3E}">
        <p14:creationId xmlns:p14="http://schemas.microsoft.com/office/powerpoint/2010/main" val="11137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889" y="623888"/>
            <a:ext cx="27271716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7139095"/>
            <a:ext cx="13217525" cy="9361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9" name="Espaço Reservado para Imagem 7"/>
          <p:cNvSpPr>
            <a:spLocks noGrp="1"/>
          </p:cNvSpPr>
          <p:nvPr>
            <p:ph type="pic" sz="quarter" idx="12" hasCustomPrompt="1"/>
          </p:nvPr>
        </p:nvSpPr>
        <p:spPr>
          <a:xfrm>
            <a:off x="24196727" y="39494280"/>
            <a:ext cx="3698875" cy="286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r>
              <a:rPr lang="pt-BR" dirty="0"/>
              <a:t>Logo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456204" y="6562620"/>
            <a:ext cx="10439400" cy="1069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11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713525" y="9636195"/>
            <a:ext cx="13182077" cy="681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3872610"/>
            <a:ext cx="13217525" cy="5938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13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14713525" y="33872610"/>
            <a:ext cx="13182077" cy="5938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8"/>
          </p:nvPr>
        </p:nvSpPr>
        <p:spPr>
          <a:xfrm>
            <a:off x="623888" y="17616988"/>
            <a:ext cx="27271714" cy="1513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122525" y="7631113"/>
            <a:ext cx="12773025" cy="1125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</a:lstStyle>
          <a:p>
            <a:pPr lvl="0"/>
            <a:r>
              <a:rPr lang="pt-BR" dirty="0"/>
              <a:t>Orientador: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40233600"/>
            <a:ext cx="22834600" cy="263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10860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3889" y="623888"/>
            <a:ext cx="27271716" cy="53989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defRPr sz="12000" b="1" i="0" cap="all" spc="-100" baseline="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1143" y="7081516"/>
            <a:ext cx="11574822" cy="90451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dirty="0"/>
              <a:t>Introdução</a:t>
            </a:r>
            <a:endParaRPr lang="en-US" dirty="0"/>
          </a:p>
        </p:txBody>
      </p:sp>
      <p:sp>
        <p:nvSpPr>
          <p:cNvPr id="5" name="Espaço Reservado para Imagem 7"/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9311138"/>
            <a:ext cx="4363748" cy="3527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r>
              <a:rPr lang="pt-BR" dirty="0"/>
              <a:t>Logo</a:t>
            </a:r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456204" y="6562620"/>
            <a:ext cx="10439400" cy="1069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Acadêmico:</a:t>
            </a:r>
          </a:p>
        </p:txBody>
      </p:sp>
      <p:sp>
        <p:nvSpPr>
          <p:cNvPr id="7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1144" y="17489881"/>
            <a:ext cx="11574822" cy="7539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Justificativa</a:t>
            </a: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6267438"/>
            <a:ext cx="11762077" cy="4706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  <a:lvl2pPr marL="1440043" indent="0">
              <a:buNone/>
              <a:defRPr/>
            </a:lvl2pPr>
            <a:lvl3pPr marL="2880086" indent="0">
              <a:buNone/>
              <a:defRPr/>
            </a:lvl3pPr>
            <a:lvl4pPr marL="4320129" indent="0">
              <a:buNone/>
              <a:defRPr/>
            </a:lvl4pPr>
            <a:lvl5pPr marL="5760172" indent="0">
              <a:buNone/>
              <a:defRPr/>
            </a:lvl5pPr>
          </a:lstStyle>
          <a:p>
            <a:pPr lvl="0"/>
            <a:r>
              <a:rPr lang="pt-BR" dirty="0"/>
              <a:t>Metodologia</a:t>
            </a:r>
          </a:p>
        </p:txBody>
      </p:sp>
      <p:sp>
        <p:nvSpPr>
          <p:cNvPr id="9" name="Espaço Reservado para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32483321"/>
            <a:ext cx="11762077" cy="5938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 dirty="0"/>
              <a:t>Referencial teórico</a:t>
            </a:r>
          </a:p>
        </p:txBody>
      </p:sp>
      <p:sp>
        <p:nvSpPr>
          <p:cNvPr id="10" name="Espaço Reservado para Conteúdo 17"/>
          <p:cNvSpPr>
            <a:spLocks noGrp="1"/>
          </p:cNvSpPr>
          <p:nvPr>
            <p:ph sz="quarter" idx="18"/>
          </p:nvPr>
        </p:nvSpPr>
        <p:spPr>
          <a:xfrm>
            <a:off x="13217236" y="9825144"/>
            <a:ext cx="14678314" cy="14281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15122525" y="7631113"/>
            <a:ext cx="12773025" cy="1125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4000" baseline="0"/>
            </a:lvl1pPr>
          </a:lstStyle>
          <a:p>
            <a:pPr lvl="0"/>
            <a:r>
              <a:rPr lang="pt-BR" dirty="0"/>
              <a:t>Orientador: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20" hasCustomPrompt="1"/>
          </p:nvPr>
        </p:nvSpPr>
        <p:spPr>
          <a:xfrm>
            <a:off x="5735782" y="40199996"/>
            <a:ext cx="22159768" cy="263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3600" baseline="0"/>
            </a:lvl1pPr>
          </a:lstStyle>
          <a:p>
            <a:pPr lvl="0"/>
            <a:r>
              <a:rPr lang="pt-BR" dirty="0"/>
              <a:t>Rodapé</a:t>
            </a:r>
          </a:p>
        </p:txBody>
      </p:sp>
      <p:sp>
        <p:nvSpPr>
          <p:cNvPr id="13" name="Espaço Reservado para Conteúdo 17"/>
          <p:cNvSpPr>
            <a:spLocks noGrp="1"/>
          </p:cNvSpPr>
          <p:nvPr>
            <p:ph sz="quarter" idx="21"/>
          </p:nvPr>
        </p:nvSpPr>
        <p:spPr>
          <a:xfrm>
            <a:off x="13217236" y="25029372"/>
            <a:ext cx="14678314" cy="14281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5000" baseline="0"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8763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8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10F235A-D77A-505A-5BBC-94D6DA75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03" y="10353233"/>
            <a:ext cx="23839714" cy="246405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CAEAF4-C514-5FFF-04E5-32E6322C5539}"/>
              </a:ext>
            </a:extLst>
          </p:cNvPr>
          <p:cNvSpPr/>
          <p:nvPr/>
        </p:nvSpPr>
        <p:spPr>
          <a:xfrm>
            <a:off x="-1" y="3412584"/>
            <a:ext cx="28800425" cy="4464914"/>
          </a:xfrm>
          <a:prstGeom prst="rect">
            <a:avLst/>
          </a:prstGeom>
          <a:solidFill>
            <a:srgbClr val="E92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F99488-2F1F-98E5-F247-DF90D4DA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9" b="100000" l="0" r="100000">
                        <a14:foregroundMark x1="7641" y1="62360" x2="15598" y2="64903"/>
                        <a14:foregroundMark x1="24347" y1="47711" x2="23951" y2="62665"/>
                        <a14:foregroundMark x1="29414" y1="64903" x2="32700" y2="45778"/>
                        <a14:foregroundMark x1="39390" y1="63276" x2="39549" y2="46389"/>
                        <a14:foregroundMark x1="47743" y1="62970" x2="47268" y2="45778"/>
                        <a14:foregroundMark x1="61164" y1="59715" x2="61164" y2="49034"/>
                        <a14:foregroundMark x1="62708" y1="59410" x2="63975" y2="49339"/>
                        <a14:foregroundMark x1="66865" y1="60020" x2="66627" y2="48321"/>
                        <a14:foregroundMark x1="71774" y1="48423" x2="73199" y2="58800"/>
                        <a14:foregroundMark x1="74386" y1="48016" x2="74268" y2="58087"/>
                        <a14:foregroundMark x1="79929" y1="56155" x2="81235" y2="56053"/>
                        <a14:foregroundMark x1="84244" y1="48423" x2="84165" y2="59308"/>
                        <a14:foregroundMark x1="88321" y1="52798" x2="89984" y2="55239"/>
                        <a14:foregroundMark x1="57997" y1="59919" x2="57997" y2="50458"/>
                        <a14:backgroundMark x1="85352" y1="50458" x2="85669" y2="51984"/>
                        <a14:backgroundMark x1="71615" y1="52899" x2="71496" y2="56053"/>
                        <a14:backgroundMark x1="67617" y1="50865" x2="68092" y2="51780"/>
                        <a14:backgroundMark x1="63816" y1="53408" x2="64054" y2="55646"/>
                        <a14:backgroundMark x1="40538" y1="50865" x2="41211" y2="50966"/>
                        <a14:backgroundMark x1="40499" y1="60122" x2="41449" y2="60326"/>
                        <a14:backgroundMark x1="32700" y1="56968" x2="32581" y2="51170"/>
                        <a14:backgroundMark x1="63935" y1="51373" x2="63341" y2="56053"/>
                        <a14:backgroundMark x1="62985" y1="58393" x2="62866" y2="59715"/>
                        <a14:backgroundMark x1="60689" y1="51577" x2="60728" y2="52391"/>
                        <a14:backgroundMark x1="58353" y1="51373" x2="58551" y2="530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57" y="-323540"/>
            <a:ext cx="9682629" cy="3768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88E42-F14B-BBE7-6FD2-CB502889EDEC}"/>
              </a:ext>
            </a:extLst>
          </p:cNvPr>
          <p:cNvSpPr txBox="1"/>
          <p:nvPr/>
        </p:nvSpPr>
        <p:spPr>
          <a:xfrm>
            <a:off x="302971" y="3488799"/>
            <a:ext cx="281542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INFLUÊNCIA DOS DIGITAIS INFLUENCERS NO PROCESSO DE DECISÃO DE COMPRA</a:t>
            </a:r>
            <a:r>
              <a:rPr lang="pt-B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 de levantamento na região norte do Rio Grande do Sul</a:t>
            </a:r>
            <a:endParaRPr lang="pt-BR" sz="41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6DCCC-49E0-32F5-26D5-92FFD817C3C9}"/>
              </a:ext>
            </a:extLst>
          </p:cNvPr>
          <p:cNvSpPr txBox="1"/>
          <p:nvPr/>
        </p:nvSpPr>
        <p:spPr>
          <a:xfrm>
            <a:off x="729913" y="8886872"/>
            <a:ext cx="136702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</a:rPr>
              <a:t>Uma introdução é o início ou o começo de um texto. Ela serve para apresentar o conteúdo ao leitor </a:t>
            </a:r>
            <a:r>
              <a:rPr lang="pt-BR" sz="4500" b="0" i="0" dirty="0">
                <a:solidFill>
                  <a:srgbClr val="111111"/>
                </a:solidFill>
                <a:effectLst/>
              </a:rPr>
              <a:t>e introduzir o assunto que será tratado. </a:t>
            </a:r>
            <a:r>
              <a:rPr lang="pt-BR" sz="4500" dirty="0">
                <a:solidFill>
                  <a:srgbClr val="111111"/>
                </a:solidFill>
              </a:rPr>
              <a:t>A </a:t>
            </a:r>
            <a:r>
              <a:rPr lang="pt-BR" sz="4500" b="0" i="0" dirty="0">
                <a:solidFill>
                  <a:srgbClr val="111111"/>
                </a:solidFill>
                <a:effectLst/>
              </a:rPr>
              <a:t>introdução é como a </a:t>
            </a:r>
            <a:r>
              <a:rPr lang="pt-BR" sz="4500" b="1" i="0" dirty="0">
                <a:solidFill>
                  <a:srgbClr val="111111"/>
                </a:solidFill>
                <a:effectLst/>
              </a:rPr>
              <a:t>porta de entrada</a:t>
            </a:r>
            <a:r>
              <a:rPr lang="pt-BR" sz="4500" b="0" i="0" dirty="0">
                <a:solidFill>
                  <a:srgbClr val="111111"/>
                </a:solidFill>
                <a:effectLst/>
              </a:rPr>
              <a:t> para o restante do texto, preparando o leitor para o que virá a seguir.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F3314-94C7-022C-8E18-7049C17DA8D2}"/>
              </a:ext>
            </a:extLst>
          </p:cNvPr>
          <p:cNvSpPr txBox="1"/>
          <p:nvPr/>
        </p:nvSpPr>
        <p:spPr>
          <a:xfrm>
            <a:off x="15361747" y="8886872"/>
            <a:ext cx="1283655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  <a:latin typeface="+mj-lt"/>
              </a:rPr>
              <a:t>No contexto acadêmico, a justificativa se refere à escolha do tema e à relevância da pesquisa. Ela busca explicar os motivos que levam à realização de um estudo mais aprofundado, utilizando argumentos objetivos e citações de autores reconhecidos da área estudada.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C3F67-E566-5D7F-2288-955125FE3319}"/>
              </a:ext>
            </a:extLst>
          </p:cNvPr>
          <p:cNvSpPr txBox="1"/>
          <p:nvPr/>
        </p:nvSpPr>
        <p:spPr>
          <a:xfrm>
            <a:off x="15361747" y="18235196"/>
            <a:ext cx="128365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  <a:latin typeface="+mj-lt"/>
              </a:rPr>
              <a:t>Metodologia é o “caminho ou a via para a realização de algo”. Em essência, a metodologia é a descrição sistemática e lógica dos métodos, procedimentos e técnicas que você utilizará em sua pesquisa ou projeto.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1B184-0E06-6EA4-E450-641C1C2BD1FE}"/>
              </a:ext>
            </a:extLst>
          </p:cNvPr>
          <p:cNvSpPr txBox="1"/>
          <p:nvPr/>
        </p:nvSpPr>
        <p:spPr>
          <a:xfrm>
            <a:off x="708708" y="16044859"/>
            <a:ext cx="13670299" cy="438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  <a:latin typeface="+mj-lt"/>
              </a:rPr>
              <a:t>O objetivo é o que se deseja alcançar com a pesquisa, portanto deve ser claro, específico, viável e relevante para a área de conhecimento. </a:t>
            </a:r>
          </a:p>
          <a:p>
            <a:pPr algn="l">
              <a:lnSpc>
                <a:spcPct val="150000"/>
              </a:lnSpc>
            </a:pPr>
            <a:endParaRPr lang="pt-BR" sz="4800" dirty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575F5-7A03-E021-3EBF-AB774F71F55D}"/>
              </a:ext>
            </a:extLst>
          </p:cNvPr>
          <p:cNvSpPr txBox="1"/>
          <p:nvPr/>
        </p:nvSpPr>
        <p:spPr>
          <a:xfrm>
            <a:off x="729913" y="21075761"/>
            <a:ext cx="136702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  <a:latin typeface="+mj-lt"/>
              </a:rPr>
              <a:t>O referencial teórico é um elemento fundamental em qualquer estudo ou pesquisa acadêmica. Ele consiste em um conjunto de teorias, conceitos e ideias já desenvolvidas por outros autores que servem de base para embasar e sustentar a argumentação de um trabalho científico.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B0C72-DC57-2756-D1C3-3A9BAE68C786}"/>
              </a:ext>
            </a:extLst>
          </p:cNvPr>
          <p:cNvSpPr txBox="1"/>
          <p:nvPr/>
        </p:nvSpPr>
        <p:spPr>
          <a:xfrm>
            <a:off x="15356273" y="26324630"/>
            <a:ext cx="1284202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spc="3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CONSIDERAÇÕES FINAIS OU RESULTADOS DA PESQUISA </a:t>
            </a:r>
          </a:p>
          <a:p>
            <a:pPr algn="just"/>
            <a:r>
              <a:rPr lang="pt-BR" sz="4500" dirty="0">
                <a:solidFill>
                  <a:srgbClr val="111111"/>
                </a:solidFill>
                <a:latin typeface="+mj-lt"/>
              </a:rPr>
              <a:t>Resultados alcançados são as conquistas, descobertas ou mudanças significativas que ocorreram como resultado de um estudo, projeto ou esforço específico. Eles representam o impacto tangível do trabalho realizado. </a:t>
            </a:r>
          </a:p>
        </p:txBody>
      </p:sp>
      <p:pic>
        <p:nvPicPr>
          <p:cNvPr id="25" name="Picture 24" descr="Child in front of camera">
            <a:extLst>
              <a:ext uri="{FF2B5EF4-FFF2-40B4-BE49-F238E27FC236}">
                <a16:creationId xmlns:a16="http://schemas.microsoft.com/office/drawing/2014/main" id="{835FA054-452C-364D-B2A2-910B698E0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8" y="31771011"/>
            <a:ext cx="13438679" cy="83194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00323CD-74F7-CB82-ADE6-1346B79AB74A}"/>
              </a:ext>
            </a:extLst>
          </p:cNvPr>
          <p:cNvSpPr/>
          <p:nvPr/>
        </p:nvSpPr>
        <p:spPr>
          <a:xfrm>
            <a:off x="-21206" y="40652294"/>
            <a:ext cx="28800425" cy="23979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/>
              <a:t> </a:t>
            </a:r>
            <a:r>
              <a:rPr lang="pt-BR" sz="4000" b="1" dirty="0"/>
              <a:t>Nome do aluno 1; Nome do aluno 2; Nome do aluno 3; Nome do aluno 4; Nome do aluno 5.</a:t>
            </a:r>
          </a:p>
          <a:p>
            <a:pPr algn="ctr">
              <a:lnSpc>
                <a:spcPct val="150000"/>
              </a:lnSpc>
            </a:pPr>
            <a:r>
              <a:rPr lang="pt-BR" sz="4000" b="1" dirty="0"/>
              <a:t>Nome do orientador(a)1; Nome do orientador(a)2; Nome do orientador(a)3; Nome do orientador(a)4;</a:t>
            </a:r>
          </a:p>
          <a:p>
            <a:endParaRPr lang="pt-BR" sz="32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0C3FCBF-F0D5-4CAC-9F57-A98494A7B71A}"/>
              </a:ext>
            </a:extLst>
          </p:cNvPr>
          <p:cNvSpPr txBox="1"/>
          <p:nvPr/>
        </p:nvSpPr>
        <p:spPr>
          <a:xfrm>
            <a:off x="13746268" y="639778"/>
            <a:ext cx="14376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CURSO</a:t>
            </a:r>
            <a:br>
              <a:rPr lang="pt-B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296809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132F3A-5960-B5B9-207E-50F4F9A3863A}"/>
              </a:ext>
            </a:extLst>
          </p:cNvPr>
          <p:cNvSpPr txBox="1"/>
          <p:nvPr/>
        </p:nvSpPr>
        <p:spPr>
          <a:xfrm>
            <a:off x="2844800" y="2946400"/>
            <a:ext cx="24079200" cy="2460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>
                <a:solidFill>
                  <a:srgbClr val="111111"/>
                </a:solidFill>
                <a:latin typeface="+mj-lt"/>
              </a:rPr>
              <a:t>ORIENTAÇÕES GERAIS</a:t>
            </a:r>
          </a:p>
          <a:p>
            <a:pPr algn="l">
              <a:lnSpc>
                <a:spcPct val="150000"/>
              </a:lnSpc>
            </a:pPr>
            <a:endParaRPr lang="pt-BR" sz="4800" dirty="0">
              <a:solidFill>
                <a:srgbClr val="111111"/>
              </a:solidFill>
              <a:latin typeface="+mj-lt"/>
            </a:endParaRP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banner deve ser impresso em tamanho 80 cm x 120 cm;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A fonte utilizada é </a:t>
            </a:r>
            <a:r>
              <a:rPr lang="pt-BR" sz="4800" dirty="0" err="1">
                <a:solidFill>
                  <a:srgbClr val="111111"/>
                </a:solidFill>
                <a:latin typeface="+mj-lt"/>
              </a:rPr>
              <a:t>Trebuchet</a:t>
            </a:r>
            <a:r>
              <a:rPr lang="pt-BR" sz="4800" dirty="0">
                <a:solidFill>
                  <a:srgbClr val="111111"/>
                </a:solidFill>
                <a:latin typeface="+mj-lt"/>
              </a:rPr>
              <a:t> MS;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A logo da FABE deve ficar no canto superior esquerdo;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nome do curso e o ano de apresentação devem ficar no canto superior direito; Tamanho 60, alinhado à direita; cor azul escuro.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título da apresentação deve ficar dentro da faixa vermelhas; centralizado; tamanho de 90 a 100; espaçamento entre linhas de 1.5; cor azul escuro.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subtítulo deve ficar abaixo do título, dentro da faixa vermelha; centralizado; tamanho entre 70 e 75; espaçamento simples entre linhas; cor branca.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texto apresentado no banner deve estar justificado; tamanho entre 40 e 50; espaçamento simples entre linhas; cor preta.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A imagem, gráfico, tabela, etc. deve ficar no canto inferior esquerdo do banner, logo acima da faixa de autorias; tamanho máximo de 23 cm x 37 cm.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O nome dos autores(as) e dos orientadores(as) devem ficar dentro da faixa inferior de cor azul escuro. O texto deve ser escrito em tamanho 40 a 50; centralizado; Espaçamento entre linhas de 1.5; cor branca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rgbClr val="111111"/>
                </a:solidFill>
                <a:latin typeface="+mj-lt"/>
              </a:rPr>
              <a:t>A marca d’agua (logomarca da FABE) deve estar centralizada; tamanho 68,45 cm x 66,22 cm  </a:t>
            </a:r>
          </a:p>
          <a:p>
            <a:pPr marL="685800" indent="-685800" algn="l">
              <a:lnSpc>
                <a:spcPct val="150000"/>
              </a:lnSpc>
              <a:buFontTx/>
              <a:buChar char="-"/>
            </a:pPr>
            <a:endParaRPr lang="pt-BR" sz="4800" dirty="0">
              <a:solidFill>
                <a:srgbClr val="11111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endParaRPr lang="pt-BR" sz="4800" dirty="0">
              <a:solidFill>
                <a:srgbClr val="1111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734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4800" dirty="0">
            <a:solidFill>
              <a:srgbClr val="11111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ster mostra FABE FINAL.potx" id="{4F312E04-E087-4311-B00E-EA6B15FE1083}" vid="{994A1A21-D981-40D4-A448-82D7141766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 mostra FABE FINAL</Template>
  <TotalTime>316</TotalTime>
  <Words>577</Words>
  <Application>Microsoft Office PowerPoint</Application>
  <PresentationFormat>Personalizar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Trebuchet MS</vt:lpstr>
      <vt:lpstr>Arial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</dc:creator>
  <cp:lastModifiedBy>luis.fernando</cp:lastModifiedBy>
  <cp:revision>6</cp:revision>
  <dcterms:created xsi:type="dcterms:W3CDTF">2023-11-07T00:00:39Z</dcterms:created>
  <dcterms:modified xsi:type="dcterms:W3CDTF">2025-08-28T21:39:32Z</dcterms:modified>
</cp:coreProperties>
</file>